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933" r:id="rId3"/>
    <p:sldId id="895" r:id="rId4"/>
    <p:sldId id="927" r:id="rId5"/>
    <p:sldId id="930" r:id="rId6"/>
    <p:sldId id="931" r:id="rId7"/>
    <p:sldId id="932" r:id="rId8"/>
    <p:sldId id="928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83" autoAdjust="0"/>
    <p:restoredTop sz="97931" autoAdjust="0"/>
  </p:normalViewPr>
  <p:slideViewPr>
    <p:cSldViewPr snapToGrid="0">
      <p:cViewPr varScale="1">
        <p:scale>
          <a:sx n="107" d="100"/>
          <a:sy n="107" d="100"/>
        </p:scale>
        <p:origin x="133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428" y="-38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S5-241020, SA5#153, 29 January – 2 February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102" y="2792978"/>
            <a:ext cx="9440324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Charging workplan for Rel-19</a:t>
            </a:r>
            <a:br>
              <a:rPr lang="en-GB" sz="4800" b="1" i="1" dirty="0"/>
            </a:b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dirty="0"/>
              <a:t>Gerald Görmer</a:t>
            </a:r>
            <a:r>
              <a:rPr lang="en-US" altLang="en-US" sz="2400" dirty="0">
                <a:latin typeface="Arial" charset="0"/>
              </a:rPr>
              <a:t>, 3GPP </a:t>
            </a:r>
            <a:r>
              <a:rPr lang="en-GB" altLang="zh-CN" sz="2400" dirty="0">
                <a:latin typeface="Arial" charset="0"/>
              </a:rPr>
              <a:t>SA5 SWG CH Chair, </a:t>
            </a:r>
            <a:br>
              <a:rPr lang="en-GB" altLang="zh-CN" sz="2400" dirty="0">
                <a:latin typeface="Arial" charset="0"/>
              </a:rPr>
            </a:br>
            <a:r>
              <a:rPr lang="en-GB" altLang="zh-CN" sz="2400" dirty="0">
                <a:latin typeface="Arial" charset="0"/>
              </a:rPr>
              <a:t>MATRIXX Software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</a:t>
            </a:r>
            <a:r>
              <a:rPr lang="en-US" altLang="zh-CN" dirty="0"/>
              <a:t>work </a:t>
            </a:r>
            <a:r>
              <a:rPr lang="en-US" dirty="0"/>
              <a:t>progress 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753" y="5363208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 of collected proposals for Rel-19 at SA5#153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96025"/>
              </p:ext>
            </p:extLst>
          </p:nvPr>
        </p:nvGraphicFramePr>
        <p:xfrm>
          <a:off x="448235" y="1506071"/>
          <a:ext cx="11358284" cy="42802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5942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923969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1138628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543814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2015931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</a:tblGrid>
              <a:tr h="528343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Acronym for 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r>
                        <a:rPr lang="en-GB" sz="1000" u="none" strike="noStrike" dirty="0">
                          <a:effectLst/>
                        </a:rPr>
                        <a:t>Moderation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 SID/WID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Acronym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Moderator/Rapporteur</a:t>
                      </a:r>
                    </a:p>
                    <a:p>
                      <a:pPr algn="ctr" fontAlgn="ctr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FS_5GSAT_ARCH_Ph3_CH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Integration of satellite components in the 5G architecture Phase III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Yingying Liu, CATT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54909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FS_NG_RTC_Ph2_CH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System architecture for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Chen Ai, China Mobile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38754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FS_EnergySys_CH</a:t>
                      </a:r>
                      <a:endParaRPr lang="en-GB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SP-231391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Enhancement for Energy Efficiency and Energy Saving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Yimeng Deng, Huawei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54909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FS_AIML_CN_CH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Core Network Enhanced Support for Artificial Intelligence (AI)/Machine Learning (ML)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Maryse Gardella, </a:t>
                      </a:r>
                      <a:b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</a:b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MATRIXX Software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54909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FS_AmbientIoT_CH</a:t>
                      </a:r>
                      <a:endParaRPr lang="en-GB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support of Ambient power-enabled Internet of Things</a:t>
                      </a:r>
                    </a:p>
                    <a:p>
                      <a:pPr algn="l" fontAlgn="ctr"/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Yimeng Deng, Huawei</a:t>
                      </a:r>
                    </a:p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700039"/>
                  </a:ext>
                </a:extLst>
              </a:tr>
              <a:tr h="193717">
                <a:tc>
                  <a:txBody>
                    <a:bodyPr/>
                    <a:lstStyle/>
                    <a:p>
                      <a:pPr algn="ctr" fontAlgn="ctr"/>
                      <a:endParaRPr lang="en-GB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27404392"/>
                  </a:ext>
                </a:extLst>
              </a:tr>
              <a:tr h="313728"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FS_CAPIF_CH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CAPIF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Rodrigues, Nokia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1871728"/>
                  </a:ext>
                </a:extLst>
              </a:tr>
              <a:tr h="387546"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CHF Segmentation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João Rodrigues, Nokia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3099688"/>
                  </a:ext>
                </a:extLst>
              </a:tr>
              <a:tr h="3875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SP-230622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Ranging_SL_CH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Zhiwei Mo, China Telecom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6326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SA2 group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246" y="1008268"/>
            <a:ext cx="11183938" cy="5144359"/>
          </a:xfrm>
          <a:effectLst/>
        </p:spPr>
        <p:txBody>
          <a:bodyPr/>
          <a:lstStyle/>
          <a:p>
            <a:pPr lvl="1"/>
            <a:r>
              <a:rPr lang="en-GB" altLang="en-US" sz="2000" dirty="0"/>
              <a:t>List of 15 approved Rel-19 topics </a:t>
            </a:r>
            <a:r>
              <a:rPr lang="zh-CN" altLang="en-US" sz="2000" dirty="0"/>
              <a:t>（</a:t>
            </a:r>
            <a:r>
              <a:rPr lang="en-US" altLang="zh-CN" sz="2000" dirty="0"/>
              <a:t>https://www.3gpp.org/ftp/Information/WORK_PLAN</a:t>
            </a:r>
            <a:r>
              <a:rPr lang="zh-CN" altLang="en-US" sz="2000" dirty="0"/>
              <a:t>）</a:t>
            </a:r>
            <a:endParaRPr lang="en-GB" altLang="en-US" sz="2000" dirty="0"/>
          </a:p>
          <a:p>
            <a:pPr lvl="1"/>
            <a:endParaRPr lang="en-GB" alt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9E6816-48E0-567A-A175-7018F5F8623E}"/>
              </a:ext>
            </a:extLst>
          </p:cNvPr>
          <p:cNvSpPr txBox="1"/>
          <p:nvPr/>
        </p:nvSpPr>
        <p:spPr>
          <a:xfrm>
            <a:off x="638312" y="5789294"/>
            <a:ext cx="102098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Legend:    </a:t>
            </a:r>
            <a:r>
              <a:rPr lang="en-US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marked Acronym with Charging Aspects (12) and marked Description having more details on charging in SA2 topics</a:t>
            </a:r>
            <a:br>
              <a:rPr lang="en-US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</a:t>
            </a:r>
            <a:r>
              <a:rPr lang="en-US" sz="1400" dirty="0">
                <a:solidFill>
                  <a:schemeClr val="accent6"/>
                </a:solidFill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highlighted Acronyms </a:t>
            </a:r>
            <a:r>
              <a:rPr lang="en-US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got an appointed Moderator or having a Rapporteur 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082718"/>
              </p:ext>
            </p:extLst>
          </p:nvPr>
        </p:nvGraphicFramePr>
        <p:xfrm>
          <a:off x="652463" y="1393768"/>
          <a:ext cx="10491158" cy="43733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27592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1599580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6663986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</a:tblGrid>
              <a:tr h="361102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Acronym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29699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FS_5GSAT_ARCH_Ph3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Integration of satellite components in the 5G architecture Phase III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 phase 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 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SP-231671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Architecture enhancement for XRM Ph2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89073654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FS_EnergySys</a:t>
                      </a:r>
                      <a:endParaRPr lang="en-GB" sz="1200" u="none" strike="noStrike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SP-231391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5GS Enhancement for Energy Efficiency and Energy Saving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FS_MPS4msg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MPS for IMS Messaging and SMS services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2144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FS_VMR_Ph2</a:t>
                      </a:r>
                      <a:endParaRPr lang="en-GB" sz="1200" b="0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Architecture Enhancements for Vehicle Mounted Relays (VMR) Phase 2.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187172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System Enhancement for Proximity-based Services in 5GS - Phase 3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309968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FS_UIA_ARC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User Identities and Authentication Architecture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  <a:tr h="2958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S_eEDGE_5GC_ph3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Enhancement of support for Edge Computing in 5G Core network — phase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04394493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>
                          <a:effectLst/>
                        </a:rPr>
                        <a:t>FS_UAS_Ph3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Phase 3 for UAS, UAV and UAM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61135770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FS_UPEAS_Ph2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UPF enhancement for Exposure And SBA Phase 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49059447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FS_5G_Femto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aspects of 5G NR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Femto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8359336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FS_MASSS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Multi-Access (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DualSteer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+ ATSSS Ph-4)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7210925"/>
                  </a:ext>
                </a:extLst>
              </a:tr>
              <a:tr h="29139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FS_AmbientIoT</a:t>
                      </a:r>
                      <a:endParaRPr lang="en-GB" sz="1200" u="none" strike="noStrike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Architecture support of Ambient power-enabled Internet of Things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4105851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FS_AIML_CN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Core Network Enhanced Support for Artificial Intelligence (AI)/Machine Learning (ML)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15220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64040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B38C0-5023-4964-9475-3023721D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035" y="1371600"/>
            <a:ext cx="11183938" cy="4697604"/>
          </a:xfrm>
        </p:spPr>
        <p:txBody>
          <a:bodyPr/>
          <a:lstStyle/>
          <a:p>
            <a:r>
              <a:rPr lang="en-US" altLang="zh-CN" sz="3200" b="1" dirty="0"/>
              <a:t>Rel-19 Charging topics </a:t>
            </a:r>
          </a:p>
          <a:p>
            <a:pPr lvl="1"/>
            <a:r>
              <a:rPr lang="en-US" altLang="zh-CN" sz="2400" dirty="0"/>
              <a:t>SA5 charging work for the support of SA2 topics based on addressed charging aspects</a:t>
            </a:r>
          </a:p>
          <a:p>
            <a:pPr lvl="1"/>
            <a:r>
              <a:rPr lang="en-US" altLang="zh-CN" sz="2400" dirty="0"/>
              <a:t>Other charging topics</a:t>
            </a:r>
          </a:p>
          <a:p>
            <a:pPr marL="609600" lvl="1" indent="0">
              <a:buNone/>
            </a:pPr>
            <a:endParaRPr lang="en-US" altLang="zh-CN" sz="2400" dirty="0"/>
          </a:p>
          <a:p>
            <a:r>
              <a:rPr lang="en-US" altLang="zh-CN" sz="3200" b="1" dirty="0"/>
              <a:t>Rel-19 Charging work get started</a:t>
            </a:r>
          </a:p>
          <a:p>
            <a:pPr lvl="1"/>
            <a:r>
              <a:rPr lang="en-US" altLang="zh-CN" sz="2400" dirty="0"/>
              <a:t>Charging topic moderator is needed on volunteering basis</a:t>
            </a:r>
          </a:p>
          <a:p>
            <a:pPr lvl="1"/>
            <a:r>
              <a:rPr lang="en-US" altLang="zh-CN" sz="2400" dirty="0"/>
              <a:t>Collection of comments on support from the charging group</a:t>
            </a:r>
          </a:p>
          <a:p>
            <a:pPr lvl="1"/>
            <a:r>
              <a:rPr lang="en-US" altLang="zh-CN" sz="2400" dirty="0"/>
              <a:t>Proposal for a charging study or normative work based on SA2 conclusions by rapporteurs</a:t>
            </a:r>
          </a:p>
          <a:p>
            <a:pPr marL="609600" lvl="1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3651981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Questions to the Charging Group 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B38C0-5023-4964-9475-3023721D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865" y="1487588"/>
            <a:ext cx="11396269" cy="4545659"/>
          </a:xfrm>
        </p:spPr>
        <p:txBody>
          <a:bodyPr/>
          <a:lstStyle/>
          <a:p>
            <a:r>
              <a:rPr lang="en-US" altLang="zh-CN" sz="3000" b="1" dirty="0"/>
              <a:t>Who would be Moderator/Rapporteur for Rel-19 Charging topics?</a:t>
            </a:r>
          </a:p>
          <a:p>
            <a:pPr marL="0" indent="0">
              <a:buNone/>
            </a:pPr>
            <a:endParaRPr lang="en-US" altLang="zh-CN" sz="1400" b="1" dirty="0"/>
          </a:p>
          <a:p>
            <a:r>
              <a:rPr lang="en-US" altLang="zh-CN" sz="2400" b="1" dirty="0"/>
              <a:t>Announced Moderator(s):</a:t>
            </a:r>
          </a:p>
          <a:p>
            <a:pPr lvl="1"/>
            <a:r>
              <a:rPr lang="en-US" altLang="zh-CN" sz="2000" b="1" dirty="0"/>
              <a:t>FS_NG_RTC_Ph2_CH (</a:t>
            </a:r>
            <a:r>
              <a:rPr lang="en-DE" sz="2000" b="1" dirty="0"/>
              <a:t>Chen Ai</a:t>
            </a:r>
            <a:r>
              <a:rPr lang="en-GB" sz="2000" b="1" dirty="0"/>
              <a:t>, </a:t>
            </a:r>
            <a:r>
              <a:rPr lang="en-US" altLang="zh-CN" sz="2000" b="1" dirty="0"/>
              <a:t>China Mobile)</a:t>
            </a:r>
          </a:p>
          <a:p>
            <a:pPr lvl="1"/>
            <a:r>
              <a:rPr lang="en-US" altLang="zh-CN" sz="2000" b="1" dirty="0"/>
              <a:t>FS_AIML_CN_CH (Maryse Gardella, MATRIXX Software)</a:t>
            </a:r>
          </a:p>
          <a:p>
            <a:pPr lvl="1"/>
            <a:r>
              <a:rPr lang="en-US" altLang="zh-CN" sz="2000" b="1" dirty="0"/>
              <a:t>FS_5GSAT_ARCH_Ph3_CH (</a:t>
            </a:r>
            <a:r>
              <a:rPr lang="en-US" sz="2000" b="1" dirty="0"/>
              <a:t>Yingying Liu, </a:t>
            </a:r>
            <a:r>
              <a:rPr lang="en-US" altLang="zh-CN" sz="2000" b="1" dirty="0"/>
              <a:t>CATT)</a:t>
            </a:r>
          </a:p>
          <a:p>
            <a:pPr lvl="1"/>
            <a:r>
              <a:rPr lang="en-US" altLang="zh-CN" sz="2000" b="1" dirty="0" err="1"/>
              <a:t>FS_EnergySys_CH</a:t>
            </a:r>
            <a:r>
              <a:rPr lang="en-US" altLang="zh-CN" sz="2000" b="1" dirty="0"/>
              <a:t> (</a:t>
            </a:r>
            <a:r>
              <a:rPr lang="en-US" sz="2000" b="1" dirty="0"/>
              <a:t>Yimeng</a:t>
            </a:r>
            <a:r>
              <a:rPr lang="en-GB" sz="2000" b="1" dirty="0"/>
              <a:t> Deng, </a:t>
            </a:r>
            <a:r>
              <a:rPr lang="en-US" altLang="zh-CN" sz="2000" b="1" dirty="0"/>
              <a:t>Huawei)</a:t>
            </a:r>
          </a:p>
          <a:p>
            <a:pPr marL="609600" lvl="1" indent="0">
              <a:buNone/>
            </a:pPr>
            <a:endParaRPr lang="en-US" altLang="zh-CN" sz="1200" b="1" dirty="0"/>
          </a:p>
          <a:p>
            <a:r>
              <a:rPr lang="en-US" altLang="zh-CN" sz="2400" b="1" dirty="0"/>
              <a:t>Announced Rapporteur(s):</a:t>
            </a:r>
          </a:p>
          <a:p>
            <a:pPr lvl="1"/>
            <a:r>
              <a:rPr lang="en-US" altLang="zh-CN" sz="2000" b="1" dirty="0"/>
              <a:t>Study on CAPIF (FS_CAPIF_CH, </a:t>
            </a:r>
            <a:r>
              <a:rPr lang="en-GB" sz="2000" b="1" dirty="0"/>
              <a:t>João Rodrigues, </a:t>
            </a:r>
            <a:r>
              <a:rPr lang="en-US" altLang="zh-CN" sz="2000" b="1" dirty="0"/>
              <a:t>Nokia)</a:t>
            </a:r>
          </a:p>
          <a:p>
            <a:pPr lvl="1"/>
            <a:r>
              <a:rPr lang="en-US" altLang="zh-CN" sz="2000" b="1" dirty="0"/>
              <a:t>Normative work for Rel-18 FS_</a:t>
            </a:r>
            <a:r>
              <a:rPr lang="en-GB" sz="2000" b="1" dirty="0"/>
              <a:t>CHFSeg </a:t>
            </a:r>
            <a:r>
              <a:rPr lang="en-US" altLang="zh-CN" sz="2000" b="1" dirty="0"/>
              <a:t>(CHFSeg, </a:t>
            </a:r>
            <a:r>
              <a:rPr lang="en-GB" sz="2000" b="1" dirty="0"/>
              <a:t>João Rodrigues, </a:t>
            </a:r>
            <a:r>
              <a:rPr lang="en-US" altLang="zh-CN" sz="2000" b="1" dirty="0"/>
              <a:t>Nokia)</a:t>
            </a:r>
          </a:p>
          <a:p>
            <a:pPr lvl="1"/>
            <a:r>
              <a:rPr lang="en-US" altLang="zh-CN" sz="2000" b="1" dirty="0"/>
              <a:t>Normative work for Rel-18 FS_</a:t>
            </a:r>
            <a:r>
              <a:rPr lang="en-GB" sz="2000" b="1" dirty="0" err="1"/>
              <a:t>Ranging_SL_CH</a:t>
            </a:r>
            <a:r>
              <a:rPr lang="en-GB" sz="2000" b="1" dirty="0"/>
              <a:t> </a:t>
            </a:r>
            <a:r>
              <a:rPr lang="en-US" altLang="zh-CN" sz="2000" b="1" dirty="0"/>
              <a:t>(</a:t>
            </a:r>
            <a:r>
              <a:rPr lang="en-US" altLang="zh-CN" sz="2000" b="1" dirty="0" err="1"/>
              <a:t>Ranging_SL_CH</a:t>
            </a:r>
            <a:r>
              <a:rPr lang="en-US" altLang="zh-CN" sz="2000" b="1" dirty="0"/>
              <a:t> , </a:t>
            </a:r>
            <a:r>
              <a:rPr lang="en-GB" sz="2000" b="1" dirty="0"/>
              <a:t>Zhiwei Mo, China Telecom</a:t>
            </a:r>
            <a:r>
              <a:rPr lang="en-US" altLang="zh-CN" sz="2000" b="1" dirty="0"/>
              <a:t>)</a:t>
            </a:r>
          </a:p>
          <a:p>
            <a:pPr lvl="1"/>
            <a:endParaRPr lang="en-US" altLang="zh-CN" sz="2700" b="1" dirty="0"/>
          </a:p>
          <a:p>
            <a:pPr lvl="1"/>
            <a:endParaRPr lang="en-US" altLang="zh-CN" sz="2700" b="1" dirty="0"/>
          </a:p>
        </p:txBody>
      </p:sp>
    </p:spTree>
    <p:extLst>
      <p:ext uri="{BB962C8B-B14F-4D97-AF65-F5344CB8AC3E}">
        <p14:creationId xmlns:p14="http://schemas.microsoft.com/office/powerpoint/2010/main" val="238513779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Questions to the Charging Group 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B38C0-5023-4964-9475-3023721D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13" y="1853920"/>
            <a:ext cx="11183938" cy="4144946"/>
          </a:xfrm>
        </p:spPr>
        <p:txBody>
          <a:bodyPr/>
          <a:lstStyle/>
          <a:p>
            <a:r>
              <a:rPr lang="en-US" altLang="zh-CN" sz="3200" b="1" dirty="0"/>
              <a:t>Should comments collected by the Moderator via ETSI NWM tool or in a contribution?</a:t>
            </a:r>
          </a:p>
          <a:p>
            <a:endParaRPr lang="en-US" altLang="zh-CN" sz="3200" b="1" dirty="0"/>
          </a:p>
          <a:p>
            <a:r>
              <a:rPr lang="en-US" altLang="zh-CN" sz="3200" b="1" dirty="0"/>
              <a:t>CH Group:</a:t>
            </a:r>
            <a:br>
              <a:rPr lang="en-US" altLang="zh-CN" sz="3200" b="1" dirty="0"/>
            </a:br>
            <a:r>
              <a:rPr lang="en-GB" altLang="zh-CN" sz="3200" b="1" dirty="0"/>
              <a:t>NWM tool should be used by moderators to collect comments which will be linked with the new SID/WID </a:t>
            </a:r>
            <a:endParaRPr lang="en-US" altLang="zh-CN" sz="3200" b="1" dirty="0"/>
          </a:p>
          <a:p>
            <a:pPr marL="0" indent="0">
              <a:buNone/>
            </a:pP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247222709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Questions to the Charging Group 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B38C0-5023-4964-9475-3023721D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13" y="1853920"/>
            <a:ext cx="11183938" cy="4144946"/>
          </a:xfrm>
        </p:spPr>
        <p:txBody>
          <a:bodyPr/>
          <a:lstStyle/>
          <a:p>
            <a:r>
              <a:rPr lang="en-US" altLang="zh-CN" sz="3200" b="1" dirty="0"/>
              <a:t>Should rapporteurs work with TU at the begin or should the group decide in case of critical work load estimation?</a:t>
            </a:r>
          </a:p>
          <a:p>
            <a:endParaRPr lang="en-US" altLang="zh-CN" sz="3200" b="1" dirty="0"/>
          </a:p>
          <a:p>
            <a:r>
              <a:rPr lang="en-GB" altLang="zh-CN" sz="3200" b="1" dirty="0"/>
              <a:t>CH Group: </a:t>
            </a:r>
            <a:br>
              <a:rPr lang="en-GB" altLang="zh-CN" sz="3200" b="1" dirty="0"/>
            </a:br>
            <a:r>
              <a:rPr lang="en-GB" altLang="zh-CN" sz="3200" b="1" dirty="0"/>
              <a:t>No need to use TU in Rel-19 because of no expected need for prioritization process</a:t>
            </a: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201660755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13856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</TotalTime>
  <Words>796</Words>
  <Application>Microsoft Office PowerPoint</Application>
  <PresentationFormat>Widescreen</PresentationFormat>
  <Paragraphs>132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 SA5 Charging workplan for Rel-19  </vt:lpstr>
      <vt:lpstr>SA5 CH Rel-19 work progress </vt:lpstr>
      <vt:lpstr>Rel-19 work progress in SA2 group</vt:lpstr>
      <vt:lpstr>General </vt:lpstr>
      <vt:lpstr>Questions to the Charging Group </vt:lpstr>
      <vt:lpstr>Questions to the Charging Group </vt:lpstr>
      <vt:lpstr>Questions to the Charging Group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Gerald Goermer</cp:lastModifiedBy>
  <cp:revision>3731</cp:revision>
  <dcterms:created xsi:type="dcterms:W3CDTF">2008-08-30T09:32:10Z</dcterms:created>
  <dcterms:modified xsi:type="dcterms:W3CDTF">2024-02-02T08:33:07Z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(3)tmCPK8HO7dbJwe+S+JQI+yP3SRyF6DbGAcGXIZ4ZZrOZooHB/NBRBE13Qj4E5g/h8JYcb93L
MirC1+1p8NwKb+HAHxWc6dqaCbo0odwBpmw4g1P6Z5Yr6aGf2OM5dnsHo9TcPOvaFm5xtK92
2qaj9sQOFv4rGTIsF21LP0oiBi8EBlwfB6Iw03YKM917U+ZbiE2RrbR4ZpY8F98u93YRfY2S
PG6/K/Q77fK8FqFWjT</vt:lpwstr>
  </property>
  <property fmtid="{D5CDD505-2E9C-101B-9397-08002B2CF9AE}" pid="3" name="_2015_ms_pID_7253431">
    <vt:lpwstr>RHRIQyn7CoFtu3D83wSImP6FHd0/puAJyvXo4yTcNu6CV7wiZR39+4
Zxz2QkKEu1UGFwP674j8cSqkGVix7es0T0NnSRzlz3WIPbTudJ8hMzq/NTsDfWBu7BJy59Fr
RvMIvKIJZ6HwO9f3mp5dajIWn6zAdlDvfjJ4uDRhnB20CETwJhaJa77bahWIb/OlihGy0Yep
uFor+zy7dF2pbP0ENVptkdAdZ/WxiddEss27</vt:lpwstr>
  </property>
  <property fmtid="{D5CDD505-2E9C-101B-9397-08002B2CF9AE}" pid="4" name="_2015_ms_pID_7253432">
    <vt:lpwstr>Mg==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